
<file path=[Content_Types].xml><?xml version="1.0" encoding="utf-8"?>
<Types xmlns="http://schemas.openxmlformats.org/package/2006/content-types">
  <Default Extension="gif" ContentType="image/gi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0" r:id="rId2"/>
    <p:sldId id="256" r:id="rId3"/>
    <p:sldId id="257" r:id="rId4"/>
    <p:sldId id="277" r:id="rId5"/>
    <p:sldId id="281" r:id="rId6"/>
    <p:sldId id="283" r:id="rId7"/>
    <p:sldId id="282" r:id="rId8"/>
    <p:sldId id="273" r:id="rId9"/>
    <p:sldId id="258" r:id="rId10"/>
    <p:sldId id="260" r:id="rId11"/>
    <p:sldId id="261" r:id="rId12"/>
    <p:sldId id="262" r:id="rId13"/>
    <p:sldId id="265" r:id="rId14"/>
    <p:sldId id="268" r:id="rId15"/>
    <p:sldId id="269" r:id="rId16"/>
    <p:sldId id="270" r:id="rId17"/>
    <p:sldId id="271" r:id="rId18"/>
    <p:sldId id="272" r:id="rId19"/>
    <p:sldId id="263" r:id="rId20"/>
    <p:sldId id="264"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400" y="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94543B-4ABC-410B-8E9D-652904C9735E}" type="datetimeFigureOut">
              <a:rPr lang="en-US" smtClean="0"/>
              <a:t>4/2/2020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62FB3B-EA98-4BC3-9204-6FEA143B2ED5}" type="slidenum">
              <a:rPr lang="en-US" smtClean="0"/>
              <a:t>‹#›</a:t>
            </a:fld>
            <a:endParaRPr lang="en-US"/>
          </a:p>
        </p:txBody>
      </p:sp>
    </p:spTree>
    <p:extLst>
      <p:ext uri="{BB962C8B-B14F-4D97-AF65-F5344CB8AC3E}">
        <p14:creationId xmlns:p14="http://schemas.microsoft.com/office/powerpoint/2010/main" val="491251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62FB3B-EA98-4BC3-9204-6FEA143B2ED5}" type="slidenum">
              <a:rPr lang="en-US" smtClean="0"/>
              <a:t>6</a:t>
            </a:fld>
            <a:endParaRPr lang="en-US"/>
          </a:p>
        </p:txBody>
      </p:sp>
    </p:spTree>
    <p:extLst>
      <p:ext uri="{BB962C8B-B14F-4D97-AF65-F5344CB8AC3E}">
        <p14:creationId xmlns:p14="http://schemas.microsoft.com/office/powerpoint/2010/main" val="1025089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1FE9D67-56C2-4F47-A5BB-F96D673A7D8C}"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11B45-4060-49DA-B6A3-74D4D6C98D60}" type="slidenum">
              <a:rPr lang="en-US" smtClean="0"/>
              <a:t>‹#›</a:t>
            </a:fld>
            <a:endParaRPr lang="en-US"/>
          </a:p>
        </p:txBody>
      </p:sp>
    </p:spTree>
    <p:extLst>
      <p:ext uri="{BB962C8B-B14F-4D97-AF65-F5344CB8AC3E}">
        <p14:creationId xmlns:p14="http://schemas.microsoft.com/office/powerpoint/2010/main" val="2758749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FE9D67-56C2-4F47-A5BB-F96D673A7D8C}"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11B45-4060-49DA-B6A3-74D4D6C98D60}" type="slidenum">
              <a:rPr lang="en-US" smtClean="0"/>
              <a:t>‹#›</a:t>
            </a:fld>
            <a:endParaRPr lang="en-US"/>
          </a:p>
        </p:txBody>
      </p:sp>
    </p:spTree>
    <p:extLst>
      <p:ext uri="{BB962C8B-B14F-4D97-AF65-F5344CB8AC3E}">
        <p14:creationId xmlns:p14="http://schemas.microsoft.com/office/powerpoint/2010/main" val="2702436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FE9D67-56C2-4F47-A5BB-F96D673A7D8C}"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11B45-4060-49DA-B6A3-74D4D6C98D60}" type="slidenum">
              <a:rPr lang="en-US" smtClean="0"/>
              <a:t>‹#›</a:t>
            </a:fld>
            <a:endParaRPr lang="en-US"/>
          </a:p>
        </p:txBody>
      </p:sp>
    </p:spTree>
    <p:extLst>
      <p:ext uri="{BB962C8B-B14F-4D97-AF65-F5344CB8AC3E}">
        <p14:creationId xmlns:p14="http://schemas.microsoft.com/office/powerpoint/2010/main" val="1345685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FE9D67-56C2-4F47-A5BB-F96D673A7D8C}"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11B45-4060-49DA-B6A3-74D4D6C98D60}" type="slidenum">
              <a:rPr lang="en-US" smtClean="0"/>
              <a:t>‹#›</a:t>
            </a:fld>
            <a:endParaRPr lang="en-US"/>
          </a:p>
        </p:txBody>
      </p:sp>
    </p:spTree>
    <p:extLst>
      <p:ext uri="{BB962C8B-B14F-4D97-AF65-F5344CB8AC3E}">
        <p14:creationId xmlns:p14="http://schemas.microsoft.com/office/powerpoint/2010/main" val="2575382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E9D67-56C2-4F47-A5BB-F96D673A7D8C}"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511B45-4060-49DA-B6A3-74D4D6C98D60}" type="slidenum">
              <a:rPr lang="en-US" smtClean="0"/>
              <a:t>‹#›</a:t>
            </a:fld>
            <a:endParaRPr lang="en-US"/>
          </a:p>
        </p:txBody>
      </p:sp>
    </p:spTree>
    <p:extLst>
      <p:ext uri="{BB962C8B-B14F-4D97-AF65-F5344CB8AC3E}">
        <p14:creationId xmlns:p14="http://schemas.microsoft.com/office/powerpoint/2010/main" val="788297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1FE9D67-56C2-4F47-A5BB-F96D673A7D8C}"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511B45-4060-49DA-B6A3-74D4D6C98D60}" type="slidenum">
              <a:rPr lang="en-US" smtClean="0"/>
              <a:t>‹#›</a:t>
            </a:fld>
            <a:endParaRPr lang="en-US"/>
          </a:p>
        </p:txBody>
      </p:sp>
    </p:spTree>
    <p:extLst>
      <p:ext uri="{BB962C8B-B14F-4D97-AF65-F5344CB8AC3E}">
        <p14:creationId xmlns:p14="http://schemas.microsoft.com/office/powerpoint/2010/main" val="522720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1FE9D67-56C2-4F47-A5BB-F96D673A7D8C}" type="datetimeFigureOut">
              <a:rPr lang="en-US" smtClean="0"/>
              <a:t>4/2/2020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511B45-4060-49DA-B6A3-74D4D6C98D60}" type="slidenum">
              <a:rPr lang="en-US" smtClean="0"/>
              <a:t>‹#›</a:t>
            </a:fld>
            <a:endParaRPr lang="en-US"/>
          </a:p>
        </p:txBody>
      </p:sp>
    </p:spTree>
    <p:extLst>
      <p:ext uri="{BB962C8B-B14F-4D97-AF65-F5344CB8AC3E}">
        <p14:creationId xmlns:p14="http://schemas.microsoft.com/office/powerpoint/2010/main" val="868545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1FE9D67-56C2-4F47-A5BB-F96D673A7D8C}" type="datetimeFigureOut">
              <a:rPr lang="en-US" smtClean="0"/>
              <a:t>4/2/2020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511B45-4060-49DA-B6A3-74D4D6C98D60}" type="slidenum">
              <a:rPr lang="en-US" smtClean="0"/>
              <a:t>‹#›</a:t>
            </a:fld>
            <a:endParaRPr lang="en-US"/>
          </a:p>
        </p:txBody>
      </p:sp>
    </p:spTree>
    <p:extLst>
      <p:ext uri="{BB962C8B-B14F-4D97-AF65-F5344CB8AC3E}">
        <p14:creationId xmlns:p14="http://schemas.microsoft.com/office/powerpoint/2010/main" val="1383853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E9D67-56C2-4F47-A5BB-F96D673A7D8C}" type="datetimeFigureOut">
              <a:rPr lang="en-US" smtClean="0"/>
              <a:t>4/2/2020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511B45-4060-49DA-B6A3-74D4D6C98D60}" type="slidenum">
              <a:rPr lang="en-US" smtClean="0"/>
              <a:t>‹#›</a:t>
            </a:fld>
            <a:endParaRPr lang="en-US"/>
          </a:p>
        </p:txBody>
      </p:sp>
    </p:spTree>
    <p:extLst>
      <p:ext uri="{BB962C8B-B14F-4D97-AF65-F5344CB8AC3E}">
        <p14:creationId xmlns:p14="http://schemas.microsoft.com/office/powerpoint/2010/main" val="694215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1FE9D67-56C2-4F47-A5BB-F96D673A7D8C}"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511B45-4060-49DA-B6A3-74D4D6C98D60}" type="slidenum">
              <a:rPr lang="en-US" smtClean="0"/>
              <a:t>‹#›</a:t>
            </a:fld>
            <a:endParaRPr lang="en-US"/>
          </a:p>
        </p:txBody>
      </p:sp>
    </p:spTree>
    <p:extLst>
      <p:ext uri="{BB962C8B-B14F-4D97-AF65-F5344CB8AC3E}">
        <p14:creationId xmlns:p14="http://schemas.microsoft.com/office/powerpoint/2010/main" val="1577695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1FE9D67-56C2-4F47-A5BB-F96D673A7D8C}"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511B45-4060-49DA-B6A3-74D4D6C98D60}" type="slidenum">
              <a:rPr lang="en-US" smtClean="0"/>
              <a:t>‹#›</a:t>
            </a:fld>
            <a:endParaRPr lang="en-US"/>
          </a:p>
        </p:txBody>
      </p:sp>
    </p:spTree>
    <p:extLst>
      <p:ext uri="{BB962C8B-B14F-4D97-AF65-F5344CB8AC3E}">
        <p14:creationId xmlns:p14="http://schemas.microsoft.com/office/powerpoint/2010/main" val="3898651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9000">
              <a:srgbClr val="D3DDFF">
                <a:lumMod val="100000"/>
              </a:srgbClr>
            </a:gs>
            <a:gs pos="61187">
              <a:srgbClr val="D2DCFE"/>
            </a:gs>
            <a:gs pos="59375">
              <a:srgbClr val="CFD9FC"/>
            </a:gs>
            <a:gs pos="55750">
              <a:srgbClr val="CAD4F8"/>
            </a:gs>
            <a:gs pos="48500">
              <a:srgbClr val="C0C9F1"/>
            </a:gs>
            <a:gs pos="34000">
              <a:srgbClr val="ACB3E2"/>
            </a:gs>
            <a:gs pos="5000">
              <a:srgbClr val="8488C4"/>
            </a:gs>
            <a:gs pos="63000">
              <a:srgbClr val="D4DEFF"/>
            </a:gs>
            <a:gs pos="83000">
              <a:srgbClr val="D4DEFF"/>
            </a:gs>
            <a:gs pos="98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E9D67-56C2-4F47-A5BB-F96D673A7D8C}" type="datetimeFigureOut">
              <a:rPr lang="en-US" smtClean="0"/>
              <a:t>4/2/2020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511B45-4060-49DA-B6A3-74D4D6C98D60}" type="slidenum">
              <a:rPr lang="en-US" smtClean="0"/>
              <a:t>‹#›</a:t>
            </a:fld>
            <a:endParaRPr lang="en-US"/>
          </a:p>
        </p:txBody>
      </p:sp>
    </p:spTree>
    <p:extLst>
      <p:ext uri="{BB962C8B-B14F-4D97-AF65-F5344CB8AC3E}">
        <p14:creationId xmlns:p14="http://schemas.microsoft.com/office/powerpoint/2010/main" val="3502889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lgn="ctr">
              <a:buNone/>
            </a:pPr>
            <a:endParaRPr lang="en-US" sz="4800" b="1" i="1" u="sng" dirty="0">
              <a:solidFill>
                <a:schemeClr val="tx1">
                  <a:lumMod val="95000"/>
                  <a:lumOff val="5000"/>
                </a:schemeClr>
              </a:solidFill>
              <a:latin typeface="Centaur" pitchFamily="18" charset="0"/>
            </a:endParaRPr>
          </a:p>
          <a:p>
            <a:pPr marL="0" indent="0" algn="ctr">
              <a:buNone/>
            </a:pPr>
            <a:endParaRPr lang="en-US" sz="4800" b="1" i="1" u="sng" dirty="0">
              <a:solidFill>
                <a:schemeClr val="tx1">
                  <a:lumMod val="95000"/>
                  <a:lumOff val="5000"/>
                </a:schemeClr>
              </a:solidFill>
              <a:latin typeface="Centaur" pitchFamily="18" charset="0"/>
            </a:endParaRPr>
          </a:p>
          <a:p>
            <a:pPr marL="0" indent="0" algn="ctr">
              <a:buNone/>
            </a:pPr>
            <a:r>
              <a:rPr lang="en-US" sz="4800" b="1" i="1" u="sng" dirty="0">
                <a:solidFill>
                  <a:schemeClr val="tx1">
                    <a:lumMod val="95000"/>
                    <a:lumOff val="5000"/>
                  </a:schemeClr>
                </a:solidFill>
                <a:latin typeface="Centaur" pitchFamily="18" charset="0"/>
              </a:rPr>
              <a:t>Topic:</a:t>
            </a:r>
            <a:r>
              <a:rPr lang="en-US" sz="4800" b="1" i="1" dirty="0">
                <a:solidFill>
                  <a:schemeClr val="tx1">
                    <a:lumMod val="95000"/>
                    <a:lumOff val="5000"/>
                  </a:schemeClr>
                </a:solidFill>
                <a:latin typeface="Centaur" pitchFamily="18" charset="0"/>
              </a:rPr>
              <a:t>           </a:t>
            </a:r>
          </a:p>
          <a:p>
            <a:pPr marL="0" indent="0" algn="ctr">
              <a:buNone/>
            </a:pPr>
            <a:r>
              <a:rPr lang="en-US" sz="4400" b="1" dirty="0">
                <a:solidFill>
                  <a:schemeClr val="tx1">
                    <a:lumMod val="95000"/>
                    <a:lumOff val="5000"/>
                  </a:schemeClr>
                </a:solidFill>
                <a:latin typeface="Centaur" pitchFamily="18" charset="0"/>
              </a:rPr>
              <a:t>Tutorial In distance Education</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810000"/>
            <a:ext cx="9144000" cy="3043646"/>
          </a:xfrm>
          <a:prstGeom prst="rect">
            <a:avLst/>
          </a:prstGeom>
          <a:ln>
            <a:noFill/>
          </a:ln>
          <a:effectLst>
            <a:softEdge rad="317500"/>
          </a:effectLst>
        </p:spPr>
      </p:pic>
    </p:spTree>
    <p:extLst>
      <p:ext uri="{BB962C8B-B14F-4D97-AF65-F5344CB8AC3E}">
        <p14:creationId xmlns:p14="http://schemas.microsoft.com/office/powerpoint/2010/main" val="2754544105"/>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lstStyle/>
          <a:p>
            <a:pPr marL="0" marR="0" algn="ctr">
              <a:lnSpc>
                <a:spcPct val="115000"/>
              </a:lnSpc>
              <a:spcBef>
                <a:spcPts val="0"/>
              </a:spcBef>
              <a:spcAft>
                <a:spcPts val="1000"/>
              </a:spcAft>
            </a:pPr>
            <a:r>
              <a:rPr lang="en-US" b="1" spc="300" dirty="0">
                <a:ln w="5715" cap="flat" cmpd="sng" algn="ctr">
                  <a:solidFill>
                    <a:srgbClr val="4F81BD"/>
                  </a:solidFill>
                  <a:prstDash val="solid"/>
                  <a:miter lim="0"/>
                </a:ln>
                <a:gradFill>
                  <a:gsLst>
                    <a:gs pos="10000">
                      <a:srgbClr val="6399ED"/>
                    </a:gs>
                    <a:gs pos="75000">
                      <a:srgbClr val="235B9F"/>
                    </a:gs>
                  </a:gsLst>
                  <a:lin ang="5400000" scaled="0"/>
                </a:gradFill>
                <a:effectLst>
                  <a:glow rad="45504">
                    <a:schemeClr val="accent1">
                      <a:satMod val="220000"/>
                      <a:alpha val="35000"/>
                    </a:schemeClr>
                  </a:glow>
                </a:effectLst>
                <a:ea typeface="Calibri"/>
                <a:cs typeface="Calibri"/>
              </a:rPr>
              <a:t>Although tutorials are not compulsory yet strongly recommended because they provide opportunity to meet each other for discussions and mutual help and seeking guidance from their tutor.</a:t>
            </a:r>
          </a:p>
          <a:p>
            <a:pPr marL="0" marR="0" indent="0" algn="ctr">
              <a:lnSpc>
                <a:spcPct val="115000"/>
              </a:lnSpc>
              <a:spcBef>
                <a:spcPts val="0"/>
              </a:spcBef>
              <a:spcAft>
                <a:spcPts val="1000"/>
              </a:spcAft>
              <a:buNone/>
            </a:pPr>
            <a:r>
              <a:rPr lang="en-US" b="1" spc="300" dirty="0">
                <a:ln w="5715" cap="flat" cmpd="sng" algn="ctr">
                  <a:solidFill>
                    <a:srgbClr val="4F81BD"/>
                  </a:solidFill>
                  <a:prstDash val="solid"/>
                  <a:miter lim="0"/>
                </a:ln>
                <a:gradFill>
                  <a:gsLst>
                    <a:gs pos="10000">
                      <a:srgbClr val="6399ED"/>
                    </a:gs>
                    <a:gs pos="75000">
                      <a:srgbClr val="235B9F"/>
                    </a:gs>
                  </a:gsLst>
                  <a:lin ang="5400000" scaled="0"/>
                </a:gradFill>
                <a:effectLst>
                  <a:glow rad="45504">
                    <a:schemeClr val="accent1">
                      <a:satMod val="220000"/>
                      <a:alpha val="35000"/>
                    </a:schemeClr>
                  </a:glow>
                </a:effectLst>
                <a:ea typeface="Calibri"/>
                <a:cs typeface="Calibri"/>
              </a:rPr>
              <a:t>(Tutorial schedule AIOU)</a:t>
            </a:r>
            <a:endParaRPr lang="en-US" sz="1800" dirty="0">
              <a:ea typeface="Calibri"/>
              <a:cs typeface="Times New Roman"/>
            </a:endParaRPr>
          </a:p>
          <a:p>
            <a:endParaRPr lang="en-US" dirty="0"/>
          </a:p>
        </p:txBody>
      </p:sp>
      <p:pic>
        <p:nvPicPr>
          <p:cNvPr id="2051" name="Picture 3" descr="D:\For ppt images\smileface67.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09599" y="457200"/>
            <a:ext cx="828261"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212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Students’ reasons for attending tutorials:</a:t>
            </a:r>
          </a:p>
        </p:txBody>
      </p:sp>
      <p:sp>
        <p:nvSpPr>
          <p:cNvPr id="3" name="Content Placeholder 2"/>
          <p:cNvSpPr>
            <a:spLocks noGrp="1"/>
          </p:cNvSpPr>
          <p:nvPr>
            <p:ph idx="1"/>
          </p:nvPr>
        </p:nvSpPr>
        <p:spPr/>
        <p:txBody>
          <a:bodyPr>
            <a:normAutofit fontScale="85000" lnSpcReduction="10000"/>
          </a:bodyPr>
          <a:lstStyle/>
          <a:p>
            <a:r>
              <a:rPr lang="en-US" dirty="0"/>
              <a:t>1.	To meet tutor and discuss course/study matters.</a:t>
            </a:r>
          </a:p>
          <a:p>
            <a:r>
              <a:rPr lang="en-US" dirty="0"/>
              <a:t>2.	To get help with difficult aspects of the course.</a:t>
            </a:r>
          </a:p>
          <a:p>
            <a:r>
              <a:rPr lang="en-US" dirty="0"/>
              <a:t>3.	To meet other students and discuss course/study related problems with them.</a:t>
            </a:r>
          </a:p>
          <a:p>
            <a:r>
              <a:rPr lang="en-US" dirty="0"/>
              <a:t>4.	For discussion and help with tutor marked            assignments.</a:t>
            </a:r>
          </a:p>
          <a:p>
            <a:r>
              <a:rPr lang="en-US" dirty="0"/>
              <a:t>5.	To encourage students interest and motivation.</a:t>
            </a:r>
          </a:p>
          <a:p>
            <a:r>
              <a:rPr lang="en-US" dirty="0"/>
              <a:t>6.	For revision and preparation for exams. </a:t>
            </a:r>
          </a:p>
          <a:p>
            <a:r>
              <a:rPr lang="en-US" dirty="0"/>
              <a:t>7.	For general support for studies.</a:t>
            </a:r>
          </a:p>
          <a:p>
            <a:pPr marL="0" indent="0">
              <a:buNone/>
            </a:pPr>
            <a:endParaRPr lang="en-US" dirty="0"/>
          </a:p>
        </p:txBody>
      </p:sp>
    </p:spTree>
    <p:extLst>
      <p:ext uri="{BB962C8B-B14F-4D97-AF65-F5344CB8AC3E}">
        <p14:creationId xmlns:p14="http://schemas.microsoft.com/office/powerpoint/2010/main" val="2246537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Selection of Tutor for Tutorials:</a:t>
            </a:r>
          </a:p>
        </p:txBody>
      </p:sp>
      <p:sp>
        <p:nvSpPr>
          <p:cNvPr id="3" name="Content Placeholder 2"/>
          <p:cNvSpPr>
            <a:spLocks noGrp="1"/>
          </p:cNvSpPr>
          <p:nvPr>
            <p:ph idx="1"/>
          </p:nvPr>
        </p:nvSpPr>
        <p:spPr>
          <a:xfrm>
            <a:off x="457200" y="1371600"/>
            <a:ext cx="8229600" cy="4754563"/>
          </a:xfrm>
        </p:spPr>
        <p:txBody>
          <a:bodyPr>
            <a:normAutofit/>
          </a:bodyPr>
          <a:lstStyle/>
          <a:p>
            <a:pPr>
              <a:buFont typeface="Wingdings" pitchFamily="2" charset="2"/>
              <a:buChar char="Ø"/>
            </a:pPr>
            <a:r>
              <a:rPr lang="en-US" sz="3300" b="1" dirty="0"/>
              <a:t>Several factors like</a:t>
            </a:r>
          </a:p>
          <a:p>
            <a:r>
              <a:rPr lang="en-US" dirty="0"/>
              <a:t>conditions and infrastructure of the tutorial Centre’s, </a:t>
            </a:r>
          </a:p>
          <a:p>
            <a:r>
              <a:rPr lang="en-US" dirty="0"/>
              <a:t>tutor’s qualification,</a:t>
            </a:r>
          </a:p>
          <a:p>
            <a:r>
              <a:rPr lang="en-US" dirty="0"/>
              <a:t>experience </a:t>
            </a:r>
          </a:p>
          <a:p>
            <a:r>
              <a:rPr lang="en-US" dirty="0"/>
              <a:t>training in distance learning, </a:t>
            </a:r>
          </a:p>
          <a:p>
            <a:r>
              <a:rPr lang="en-US" dirty="0"/>
              <a:t>teaching style and strategies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968841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Tutorial classes:</a:t>
            </a:r>
          </a:p>
        </p:txBody>
      </p:sp>
      <p:sp>
        <p:nvSpPr>
          <p:cNvPr id="3" name="Content Placeholder 2"/>
          <p:cNvSpPr>
            <a:spLocks noGrp="1"/>
          </p:cNvSpPr>
          <p:nvPr>
            <p:ph idx="1"/>
          </p:nvPr>
        </p:nvSpPr>
        <p:spPr>
          <a:xfrm>
            <a:off x="457200" y="1143000"/>
            <a:ext cx="8229600" cy="5257800"/>
          </a:xfrm>
        </p:spPr>
        <p:txBody>
          <a:bodyPr>
            <a:normAutofit lnSpcReduction="10000"/>
          </a:bodyPr>
          <a:lstStyle/>
          <a:p>
            <a:pPr>
              <a:buFont typeface="Wingdings" pitchFamily="2" charset="2"/>
              <a:buChar char="§"/>
            </a:pPr>
            <a:r>
              <a:rPr lang="en-US" dirty="0"/>
              <a:t>Tutorial classes are run in smaller groups than lectures and usually involve a member of  teaching staff and 15 to 25 students. </a:t>
            </a:r>
          </a:p>
          <a:p>
            <a:pPr>
              <a:buFont typeface="Wingdings" pitchFamily="2" charset="2"/>
              <a:buChar char="§"/>
            </a:pPr>
            <a:r>
              <a:rPr lang="en-US" dirty="0"/>
              <a:t>Tutorials allow discussion of lecture content and assessment, interaction with other students, presentation and debate on themes and concepts related to a course of study. </a:t>
            </a:r>
          </a:p>
          <a:p>
            <a:pPr>
              <a:buFont typeface="Wingdings" pitchFamily="2" charset="2"/>
              <a:buChar char="§"/>
            </a:pPr>
            <a:r>
              <a:rPr lang="en-US" dirty="0"/>
              <a:t>Tutorials are also a great place to ask questions about course content and assessment. Most courses have one weekly tutorial.</a:t>
            </a:r>
          </a:p>
          <a:p>
            <a:pPr>
              <a:buFont typeface="Wingdings" pitchFamily="2" charset="2"/>
              <a:buChar char="§"/>
            </a:pPr>
            <a:endParaRPr lang="en-US" dirty="0"/>
          </a:p>
        </p:txBody>
      </p:sp>
    </p:spTree>
    <p:extLst>
      <p:ext uri="{BB962C8B-B14F-4D97-AF65-F5344CB8AC3E}">
        <p14:creationId xmlns:p14="http://schemas.microsoft.com/office/powerpoint/2010/main" val="4167409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ircle(in)">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latin typeface="Angsana New" pitchFamily="18" charset="-34"/>
                <a:cs typeface="Angsana New" pitchFamily="18" charset="-34"/>
              </a:rPr>
              <a:t>PREPARATION AND CONDUCT OF TUTORIAL - PRELIMINARY DIRECTIONS FOR THE TUTOR</a:t>
            </a:r>
          </a:p>
        </p:txBody>
      </p:sp>
      <p:sp>
        <p:nvSpPr>
          <p:cNvPr id="3" name="Content Placeholder 2"/>
          <p:cNvSpPr>
            <a:spLocks noGrp="1"/>
          </p:cNvSpPr>
          <p:nvPr>
            <p:ph idx="1"/>
          </p:nvPr>
        </p:nvSpPr>
        <p:spPr>
          <a:xfrm>
            <a:off x="457200" y="1371600"/>
            <a:ext cx="8229600" cy="4754563"/>
          </a:xfrm>
        </p:spPr>
        <p:txBody>
          <a:bodyPr>
            <a:normAutofit fontScale="92500" lnSpcReduction="20000"/>
          </a:bodyPr>
          <a:lstStyle/>
          <a:p>
            <a:r>
              <a:rPr lang="en-US" b="1" dirty="0">
                <a:solidFill>
                  <a:schemeClr val="tx2">
                    <a:lumMod val="75000"/>
                  </a:schemeClr>
                </a:solidFill>
              </a:rPr>
              <a:t>TUTORIAL – PREPARATION</a:t>
            </a:r>
          </a:p>
          <a:p>
            <a:pPr marL="0" indent="0">
              <a:buNone/>
            </a:pPr>
            <a:r>
              <a:rPr lang="en-US" b="1" dirty="0"/>
              <a:t>1. </a:t>
            </a:r>
            <a:r>
              <a:rPr lang="en-US" dirty="0"/>
              <a:t>Make sure that you have read the appropriate parts of the study material/ content and you are ready to respond to the queries.</a:t>
            </a:r>
          </a:p>
          <a:p>
            <a:pPr marL="0" indent="0">
              <a:buNone/>
            </a:pPr>
            <a:r>
              <a:rPr lang="en-US" b="1" dirty="0"/>
              <a:t>2. </a:t>
            </a:r>
            <a:r>
              <a:rPr lang="en-US" dirty="0"/>
              <a:t>If the tutorial has certain activities, be sure that you have worked through these activities yourself before the conduct of the tutorial.</a:t>
            </a:r>
          </a:p>
          <a:p>
            <a:pPr marL="0" indent="0">
              <a:buNone/>
            </a:pPr>
            <a:r>
              <a:rPr lang="en-US" b="1" dirty="0"/>
              <a:t>3. </a:t>
            </a:r>
            <a:r>
              <a:rPr lang="en-US" dirty="0"/>
              <a:t>Anticipate any difficulties that the learners may have.</a:t>
            </a:r>
          </a:p>
          <a:p>
            <a:pPr marL="0" indent="0">
              <a:buNone/>
            </a:pPr>
            <a:r>
              <a:rPr lang="en-US" b="1" dirty="0"/>
              <a:t>4. </a:t>
            </a:r>
            <a:r>
              <a:rPr lang="en-US" dirty="0"/>
              <a:t>Think out any question that the student may ask during the tutorial.</a:t>
            </a:r>
          </a:p>
        </p:txBody>
      </p:sp>
    </p:spTree>
    <p:extLst>
      <p:ext uri="{BB962C8B-B14F-4D97-AF65-F5344CB8AC3E}">
        <p14:creationId xmlns:p14="http://schemas.microsoft.com/office/powerpoint/2010/main" val="3433533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b="1" dirty="0">
                <a:solidFill>
                  <a:schemeClr val="tx2">
                    <a:lumMod val="75000"/>
                  </a:schemeClr>
                </a:solidFill>
              </a:rPr>
              <a:t>TUTORIAL – CONDUCT</a:t>
            </a:r>
          </a:p>
          <a:p>
            <a:pPr marL="0" indent="0">
              <a:buNone/>
            </a:pPr>
            <a:r>
              <a:rPr lang="en-US" b="1" dirty="0"/>
              <a:t>5. </a:t>
            </a:r>
            <a:r>
              <a:rPr lang="en-US" dirty="0"/>
              <a:t>In case a question is asked and you cannot answer, admit it and do not provide a wrong answer.</a:t>
            </a:r>
          </a:p>
          <a:p>
            <a:pPr marL="0" indent="0">
              <a:buNone/>
            </a:pPr>
            <a:r>
              <a:rPr lang="en-US" b="1" dirty="0"/>
              <a:t>6. </a:t>
            </a:r>
            <a:r>
              <a:rPr lang="en-US" dirty="0"/>
              <a:t>in such a situation (as visualized in No.5) involve the students in responding to such a question or shift it over to next tutorial for correct and verified response. There is no harm in making a promise for answer in the next tutorial.</a:t>
            </a:r>
          </a:p>
        </p:txBody>
      </p:sp>
    </p:spTree>
    <p:extLst>
      <p:ext uri="{BB962C8B-B14F-4D97-AF65-F5344CB8AC3E}">
        <p14:creationId xmlns:p14="http://schemas.microsoft.com/office/powerpoint/2010/main" val="2095451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chemeClr val="tx2">
                    <a:lumMod val="75000"/>
                  </a:schemeClr>
                </a:solidFill>
              </a:rPr>
              <a:t>TUTORIAL ACTIVITIES - PREPARATION</a:t>
            </a:r>
          </a:p>
        </p:txBody>
      </p:sp>
      <p:sp>
        <p:nvSpPr>
          <p:cNvPr id="3" name="Content Placeholder 2"/>
          <p:cNvSpPr>
            <a:spLocks noGrp="1"/>
          </p:cNvSpPr>
          <p:nvPr>
            <p:ph idx="1"/>
          </p:nvPr>
        </p:nvSpPr>
        <p:spPr/>
        <p:txBody>
          <a:bodyPr>
            <a:normAutofit fontScale="70000" lnSpcReduction="20000"/>
          </a:bodyPr>
          <a:lstStyle/>
          <a:p>
            <a:pPr marL="0" indent="0">
              <a:buNone/>
            </a:pPr>
            <a:r>
              <a:rPr lang="en-US" b="1" dirty="0"/>
              <a:t>1. </a:t>
            </a:r>
            <a:r>
              <a:rPr lang="en-US" dirty="0"/>
              <a:t>You may write to the students before the first tutorial, asking them which topics they would like to discuss and what problems they had met.</a:t>
            </a:r>
          </a:p>
          <a:p>
            <a:pPr marL="0" indent="0">
              <a:buNone/>
            </a:pPr>
            <a:r>
              <a:rPr lang="en-US" b="1" dirty="0"/>
              <a:t>2. </a:t>
            </a:r>
            <a:r>
              <a:rPr lang="en-US" dirty="0"/>
              <a:t>You may draft an agenda and circulate it before the tutorial indicating the work, the students must do before hand.</a:t>
            </a:r>
          </a:p>
          <a:p>
            <a:pPr marL="0" indent="0">
              <a:buNone/>
            </a:pPr>
            <a:r>
              <a:rPr lang="en-US" b="1" dirty="0"/>
              <a:t>3. </a:t>
            </a:r>
            <a:r>
              <a:rPr lang="en-US" dirty="0"/>
              <a:t>students may be contacted, if possible, just before the tutorial to remind them to come. This helps to create a feeling of purpose.</a:t>
            </a:r>
          </a:p>
          <a:p>
            <a:pPr marL="0" indent="0">
              <a:buNone/>
            </a:pPr>
            <a:r>
              <a:rPr lang="en-US" b="1" dirty="0"/>
              <a:t>4. </a:t>
            </a:r>
            <a:r>
              <a:rPr lang="en-US" dirty="0"/>
              <a:t>You may arrange the chairs, before the tutorial, in such a way that</a:t>
            </a:r>
          </a:p>
          <a:p>
            <a:pPr marL="0" indent="0">
              <a:buNone/>
            </a:pPr>
            <a:r>
              <a:rPr lang="en-US" dirty="0"/>
              <a:t>interaction is expected.</a:t>
            </a:r>
          </a:p>
          <a:p>
            <a:pPr marL="0" indent="0">
              <a:buNone/>
            </a:pPr>
            <a:r>
              <a:rPr lang="en-US" b="1" dirty="0"/>
              <a:t>5. </a:t>
            </a:r>
            <a:r>
              <a:rPr lang="en-US" dirty="0"/>
              <a:t>Accommodation is important. A comfortable room may be used for</a:t>
            </a:r>
          </a:p>
          <a:p>
            <a:pPr marL="0" indent="0">
              <a:buNone/>
            </a:pPr>
            <a:r>
              <a:rPr lang="en-US" dirty="0"/>
              <a:t>tutorial, if available.</a:t>
            </a:r>
          </a:p>
        </p:txBody>
      </p:sp>
    </p:spTree>
    <p:extLst>
      <p:ext uri="{BB962C8B-B14F-4D97-AF65-F5344CB8AC3E}">
        <p14:creationId xmlns:p14="http://schemas.microsoft.com/office/powerpoint/2010/main" val="1694224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additive="base">
                                        <p:cTn id="5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solidFill>
                  <a:schemeClr val="tx2">
                    <a:lumMod val="75000"/>
                  </a:schemeClr>
                </a:solidFill>
              </a:rPr>
              <a:t>TUTORIAL ACTIVITIES : DURING THE TUTORIAL</a:t>
            </a:r>
          </a:p>
        </p:txBody>
      </p:sp>
      <p:sp>
        <p:nvSpPr>
          <p:cNvPr id="3" name="Content Placeholder 2"/>
          <p:cNvSpPr>
            <a:spLocks noGrp="1"/>
          </p:cNvSpPr>
          <p:nvPr>
            <p:ph idx="1"/>
          </p:nvPr>
        </p:nvSpPr>
        <p:spPr>
          <a:xfrm>
            <a:off x="457200" y="1295400"/>
            <a:ext cx="8229600" cy="4830763"/>
          </a:xfrm>
        </p:spPr>
        <p:txBody>
          <a:bodyPr>
            <a:normAutofit/>
          </a:bodyPr>
          <a:lstStyle/>
          <a:p>
            <a:pPr marL="0" indent="0">
              <a:buNone/>
            </a:pPr>
            <a:r>
              <a:rPr lang="en-US" b="1" dirty="0"/>
              <a:t>1. </a:t>
            </a:r>
            <a:r>
              <a:rPr lang="en-US" dirty="0"/>
              <a:t>Students may be involved in small, specific and manageable tasks.</a:t>
            </a:r>
          </a:p>
          <a:p>
            <a:pPr marL="0" indent="0">
              <a:buNone/>
            </a:pPr>
            <a:r>
              <a:rPr lang="en-US" b="1" dirty="0"/>
              <a:t>2. </a:t>
            </a:r>
            <a:r>
              <a:rPr lang="en-US" dirty="0"/>
              <a:t>individuals may be asked to work on one task and then to share it with the neighbor.</a:t>
            </a:r>
          </a:p>
          <a:p>
            <a:pPr marL="0" indent="0">
              <a:buNone/>
            </a:pPr>
            <a:r>
              <a:rPr lang="en-US" b="1" dirty="0"/>
              <a:t>3. </a:t>
            </a:r>
            <a:r>
              <a:rPr lang="en-US" dirty="0"/>
              <a:t>They may jointly decide which of the tasks to be done or which topics/problems to be discussed.</a:t>
            </a:r>
          </a:p>
          <a:p>
            <a:pPr marL="0" indent="0">
              <a:buNone/>
            </a:pPr>
            <a:r>
              <a:rPr lang="en-US" b="1" dirty="0"/>
              <a:t>4. </a:t>
            </a:r>
            <a:r>
              <a:rPr lang="en-US" dirty="0"/>
              <a:t>The challenges may be extended and made more open - ended</a:t>
            </a:r>
          </a:p>
        </p:txBody>
      </p:sp>
    </p:spTree>
    <p:extLst>
      <p:ext uri="{BB962C8B-B14F-4D97-AF65-F5344CB8AC3E}">
        <p14:creationId xmlns:p14="http://schemas.microsoft.com/office/powerpoint/2010/main" val="1853049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solidFill>
                  <a:schemeClr val="tx2">
                    <a:lumMod val="75000"/>
                  </a:schemeClr>
                </a:solidFill>
              </a:rPr>
              <a:t>TUTORIAL ACTIVITIES : ENDING THE TUTORIAL</a:t>
            </a:r>
          </a:p>
        </p:txBody>
      </p:sp>
      <p:sp>
        <p:nvSpPr>
          <p:cNvPr id="3" name="Content Placeholder 2"/>
          <p:cNvSpPr>
            <a:spLocks noGrp="1"/>
          </p:cNvSpPr>
          <p:nvPr>
            <p:ph idx="1"/>
          </p:nvPr>
        </p:nvSpPr>
        <p:spPr/>
        <p:txBody>
          <a:bodyPr/>
          <a:lstStyle/>
          <a:p>
            <a:pPr marL="0" indent="0">
              <a:buNone/>
            </a:pPr>
            <a:r>
              <a:rPr lang="en-US" b="1" dirty="0"/>
              <a:t>1. </a:t>
            </a:r>
            <a:r>
              <a:rPr lang="en-US" dirty="0"/>
              <a:t>Students may be asked for ideas for the next tutorial.</a:t>
            </a:r>
          </a:p>
          <a:p>
            <a:pPr marL="0" indent="0">
              <a:buNone/>
            </a:pPr>
            <a:r>
              <a:rPr lang="en-US" b="1" dirty="0"/>
              <a:t>2. </a:t>
            </a:r>
            <a:r>
              <a:rPr lang="en-US" dirty="0"/>
              <a:t>Reference may be made to the next assignment.</a:t>
            </a:r>
          </a:p>
          <a:p>
            <a:pPr marL="0" indent="0">
              <a:buNone/>
            </a:pPr>
            <a:r>
              <a:rPr lang="en-US" b="1" dirty="0"/>
              <a:t>3. </a:t>
            </a:r>
            <a:r>
              <a:rPr lang="en-US" dirty="0"/>
              <a:t>Letters may be written to those who could not attend the first tutorial.</a:t>
            </a:r>
          </a:p>
        </p:txBody>
      </p:sp>
    </p:spTree>
    <p:extLst>
      <p:ext uri="{BB962C8B-B14F-4D97-AF65-F5344CB8AC3E}">
        <p14:creationId xmlns:p14="http://schemas.microsoft.com/office/powerpoint/2010/main" val="884990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of Tutorials:</a:t>
            </a:r>
          </a:p>
        </p:txBody>
      </p:sp>
      <p:sp>
        <p:nvSpPr>
          <p:cNvPr id="3" name="Content Placeholder 2"/>
          <p:cNvSpPr>
            <a:spLocks noGrp="1"/>
          </p:cNvSpPr>
          <p:nvPr>
            <p:ph idx="1"/>
          </p:nvPr>
        </p:nvSpPr>
        <p:spPr/>
        <p:txBody>
          <a:bodyPr>
            <a:normAutofit fontScale="77500" lnSpcReduction="20000"/>
          </a:bodyPr>
          <a:lstStyle/>
          <a:p>
            <a:r>
              <a:rPr lang="en-US" dirty="0"/>
              <a:t>Enables learners to learn on demand and when they are motivated.</a:t>
            </a:r>
          </a:p>
          <a:p>
            <a:r>
              <a:rPr lang="en-US" dirty="0"/>
              <a:t>Tutorial can be done independently  of time and geography.</a:t>
            </a:r>
          </a:p>
          <a:p>
            <a:r>
              <a:rPr lang="en-US" dirty="0"/>
              <a:t>Learner is able to stop for breaks and to repeat sections as needed.</a:t>
            </a:r>
          </a:p>
          <a:p>
            <a:r>
              <a:rPr lang="en-US" dirty="0"/>
              <a:t>Easier to briefly review or skip sessions if not a beginner</a:t>
            </a:r>
          </a:p>
          <a:p>
            <a:r>
              <a:rPr lang="en-US" dirty="0"/>
              <a:t>Learning through written communication may be easier than learning through oral communication</a:t>
            </a:r>
          </a:p>
          <a:p>
            <a:r>
              <a:rPr lang="en-US" dirty="0"/>
              <a:t>Less ongoing staff time is needed for instruction</a:t>
            </a:r>
          </a:p>
          <a:p>
            <a:r>
              <a:rPr lang="en-US" dirty="0"/>
              <a:t>Experts can devise tutorial, even though they are located at a different institutions</a:t>
            </a:r>
          </a:p>
          <a:p>
            <a:pPr marL="0" indent="0">
              <a:buNone/>
            </a:pPr>
            <a:endParaRPr lang="en-US" dirty="0"/>
          </a:p>
        </p:txBody>
      </p:sp>
    </p:spTree>
    <p:extLst>
      <p:ext uri="{BB962C8B-B14F-4D97-AF65-F5344CB8AC3E}">
        <p14:creationId xmlns:p14="http://schemas.microsoft.com/office/powerpoint/2010/main" val="31609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pct60">
          <a:fgClr>
            <a:schemeClr val="tx2">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rot="20236367">
            <a:off x="418389" y="2689575"/>
            <a:ext cx="9203148" cy="2890104"/>
          </a:xfrm>
        </p:spPr>
        <p:txBody>
          <a:bodyPr>
            <a:normAutofit/>
          </a:bodyPr>
          <a:lstStyle/>
          <a:p>
            <a:r>
              <a:rPr lang="en-US" sz="6000" b="1" dirty="0">
                <a:solidFill>
                  <a:schemeClr val="tx2">
                    <a:lumMod val="75000"/>
                  </a:schemeClr>
                </a:solidFill>
                <a:latin typeface="Angsana New" pitchFamily="18" charset="-34"/>
                <a:cs typeface="Angsana New" pitchFamily="18" charset="-34"/>
              </a:rPr>
              <a:t>Successful tutorials do not just happen; these are planned. </a:t>
            </a:r>
          </a:p>
        </p:txBody>
      </p:sp>
      <p:pic>
        <p:nvPicPr>
          <p:cNvPr id="3" name="Picture 2"/>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800600" y="-1"/>
            <a:ext cx="3505200" cy="2693997"/>
          </a:xfrm>
          <a:prstGeom prst="rect">
            <a:avLst/>
          </a:prstGeom>
          <a:ln>
            <a:noFill/>
          </a:ln>
          <a:effectLst>
            <a:softEdge rad="317500"/>
          </a:effectLst>
        </p:spPr>
      </p:pic>
    </p:spTree>
    <p:extLst>
      <p:ext uri="{BB962C8B-B14F-4D97-AF65-F5344CB8AC3E}">
        <p14:creationId xmlns:p14="http://schemas.microsoft.com/office/powerpoint/2010/main" val="159674138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dirty="0"/>
              <a:t>Disadvantages:</a:t>
            </a:r>
          </a:p>
        </p:txBody>
      </p:sp>
      <p:sp>
        <p:nvSpPr>
          <p:cNvPr id="3" name="Content Placeholder 2"/>
          <p:cNvSpPr>
            <a:spLocks noGrp="1"/>
          </p:cNvSpPr>
          <p:nvPr>
            <p:ph idx="1"/>
          </p:nvPr>
        </p:nvSpPr>
        <p:spPr>
          <a:xfrm>
            <a:off x="457200" y="914400"/>
            <a:ext cx="8229600" cy="5562600"/>
          </a:xfrm>
        </p:spPr>
        <p:txBody>
          <a:bodyPr>
            <a:normAutofit/>
          </a:bodyPr>
          <a:lstStyle/>
          <a:p>
            <a:r>
              <a:rPr lang="en-US" dirty="0"/>
              <a:t>Not possible to ask questions of instructor or to learn from questions asked by others learning the same topic.</a:t>
            </a:r>
          </a:p>
          <a:p>
            <a:r>
              <a:rPr lang="en-US" dirty="0"/>
              <a:t>Density of presentation may be high because content must be self-contained.</a:t>
            </a:r>
          </a:p>
          <a:p>
            <a:r>
              <a:rPr lang="en-US" dirty="0"/>
              <a:t>Individuals must be motivated enough to complete tutorial.</a:t>
            </a:r>
          </a:p>
          <a:p>
            <a:r>
              <a:rPr lang="en-US" dirty="0"/>
              <a:t>Frequently takes novices longer to learn via tutorial than via classroom setting.</a:t>
            </a:r>
          </a:p>
          <a:p>
            <a:endParaRPr lang="en-US" dirty="0"/>
          </a:p>
        </p:txBody>
      </p:sp>
    </p:spTree>
    <p:extLst>
      <p:ext uri="{BB962C8B-B14F-4D97-AF65-F5344CB8AC3E}">
        <p14:creationId xmlns:p14="http://schemas.microsoft.com/office/powerpoint/2010/main" val="1034575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rot="20362970">
            <a:off x="669406" y="2114458"/>
            <a:ext cx="8229600" cy="30120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FFFF00"/>
                </a:solidFill>
              </a:rPr>
              <a:t>Are there any parts of this presentation</a:t>
            </a:r>
          </a:p>
          <a:p>
            <a:pPr algn="ctr"/>
            <a:r>
              <a:rPr lang="en-US" sz="2800" dirty="0">
                <a:solidFill>
                  <a:srgbClr val="FFFF00"/>
                </a:solidFill>
              </a:rPr>
              <a:t>you find difficult to understand????</a:t>
            </a:r>
          </a:p>
        </p:txBody>
      </p:sp>
      <p:pic>
        <p:nvPicPr>
          <p:cNvPr id="1026" name="Picture 2" descr="D:\For ppt images\smileface3.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rot="19951300">
            <a:off x="6121387" y="4703703"/>
            <a:ext cx="1786264" cy="154285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8600"/>
            <a:ext cx="2857500" cy="3571875"/>
          </a:xfrm>
          <a:prstGeom prst="rect">
            <a:avLst/>
          </a:prstGeom>
        </p:spPr>
      </p:pic>
    </p:spTree>
    <p:extLst>
      <p:ext uri="{BB962C8B-B14F-4D97-AF65-F5344CB8AC3E}">
        <p14:creationId xmlns:p14="http://schemas.microsoft.com/office/powerpoint/2010/main" val="417154710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 Of Tutorial :</a:t>
            </a:r>
          </a:p>
        </p:txBody>
      </p:sp>
      <p:sp>
        <p:nvSpPr>
          <p:cNvPr id="3" name="Content Placeholder 2"/>
          <p:cNvSpPr>
            <a:spLocks noGrp="1"/>
          </p:cNvSpPr>
          <p:nvPr>
            <p:ph idx="1"/>
          </p:nvPr>
        </p:nvSpPr>
        <p:spPr>
          <a:xfrm>
            <a:off x="457200" y="1295400"/>
            <a:ext cx="8229600" cy="5334000"/>
          </a:xfrm>
        </p:spPr>
        <p:txBody>
          <a:bodyPr>
            <a:normAutofit lnSpcReduction="10000"/>
          </a:bodyPr>
          <a:lstStyle/>
          <a:p>
            <a:r>
              <a:rPr lang="en-US" dirty="0"/>
              <a:t>Tutor, Tutorial, and the study center are a tri-angle of face- to- face contact and two-way communication . Tutorials are compulsory component of distance education system. Tutorial according to Sharma and Chandra (2003, p.4) is a subpart of the class in which a teacher tries to solve the problems of the small groups of pupils. The tutor of distance education can do much to diagnose and help the learner to change the behavior of the learner.</a:t>
            </a:r>
          </a:p>
          <a:p>
            <a:endParaRPr lang="en-US" dirty="0"/>
          </a:p>
        </p:txBody>
      </p:sp>
    </p:spTree>
    <p:extLst>
      <p:ext uri="{BB962C8B-B14F-4D97-AF65-F5344CB8AC3E}">
        <p14:creationId xmlns:p14="http://schemas.microsoft.com/office/powerpoint/2010/main" val="3410059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endParaRPr lang="en-US" dirty="0"/>
          </a:p>
          <a:p>
            <a:endParaRPr lang="en-US" dirty="0"/>
          </a:p>
          <a:p>
            <a:r>
              <a:rPr lang="en-US" dirty="0"/>
              <a:t>Tutorials as defined by Pulist (2005, p.116) include ―printed instructional materials or verbal lectures delivered face-to-face by tutor himself‖.</a:t>
            </a:r>
          </a:p>
          <a:p>
            <a:r>
              <a:rPr lang="en-US" dirty="0"/>
              <a:t> In traditional setting, tutorials are arranged in study Centre’s. With the use of electronic media in instructional process of distance education, tutorials are possible to arrange through telephone, teleconferencing and internet now a days. </a:t>
            </a:r>
          </a:p>
        </p:txBody>
      </p:sp>
    </p:spTree>
    <p:extLst>
      <p:ext uri="{BB962C8B-B14F-4D97-AF65-F5344CB8AC3E}">
        <p14:creationId xmlns:p14="http://schemas.microsoft.com/office/powerpoint/2010/main" val="648713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endParaRPr lang="en-US" dirty="0"/>
          </a:p>
          <a:p>
            <a:endParaRPr lang="en-US" dirty="0"/>
          </a:p>
          <a:p>
            <a:r>
              <a:rPr lang="en-US" dirty="0"/>
              <a:t>Main purpose of tutorial is to help learner to become an </a:t>
            </a:r>
            <a:r>
              <a:rPr lang="en-US" b="1" dirty="0"/>
              <a:t>independent learner. </a:t>
            </a:r>
          </a:p>
          <a:p>
            <a:r>
              <a:rPr lang="en-US" dirty="0"/>
              <a:t>Good discussion and guideline given to distance learners during the tutorials help distance learners to achieve the goals of distance education.</a:t>
            </a:r>
          </a:p>
        </p:txBody>
      </p:sp>
    </p:spTree>
    <p:extLst>
      <p:ext uri="{BB962C8B-B14F-4D97-AF65-F5344CB8AC3E}">
        <p14:creationId xmlns:p14="http://schemas.microsoft.com/office/powerpoint/2010/main" val="1627632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066800"/>
            <a:ext cx="8534400" cy="5059363"/>
          </a:xfrm>
        </p:spPr>
        <p:txBody>
          <a:bodyPr>
            <a:normAutofit/>
          </a:bodyPr>
          <a:lstStyle/>
          <a:p>
            <a:r>
              <a:rPr lang="en-US" dirty="0"/>
              <a:t>Mostly schedule of tutorials is given to tutors and learners at the start of semester. </a:t>
            </a:r>
          </a:p>
          <a:p>
            <a:r>
              <a:rPr lang="en-US" dirty="0"/>
              <a:t>Tutors plan lectures or guiding activities for distance learners to help them in studies. Tutorials provide chances to learners for discussing their problems with tutors that guide tutors to have an idea about the level of attention each learner need as result of monitoring the pace of each learner. </a:t>
            </a:r>
          </a:p>
          <a:p>
            <a:pPr marL="0" indent="0">
              <a:buNone/>
            </a:pPr>
            <a:endParaRPr lang="en-US" dirty="0"/>
          </a:p>
        </p:txBody>
      </p:sp>
    </p:spTree>
    <p:extLst>
      <p:ext uri="{BB962C8B-B14F-4D97-AF65-F5344CB8AC3E}">
        <p14:creationId xmlns:p14="http://schemas.microsoft.com/office/powerpoint/2010/main" val="2786781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lstStyle/>
          <a:p>
            <a:r>
              <a:rPr lang="en-US" dirty="0"/>
              <a:t>Forms of Tutorials</a:t>
            </a:r>
          </a:p>
        </p:txBody>
      </p:sp>
      <p:sp>
        <p:nvSpPr>
          <p:cNvPr id="3" name="Content Placeholder 2"/>
          <p:cNvSpPr>
            <a:spLocks noGrp="1"/>
          </p:cNvSpPr>
          <p:nvPr>
            <p:ph idx="1"/>
          </p:nvPr>
        </p:nvSpPr>
        <p:spPr>
          <a:xfrm>
            <a:off x="457200" y="1219200"/>
            <a:ext cx="8229600" cy="4906963"/>
          </a:xfrm>
        </p:spPr>
        <p:txBody>
          <a:bodyPr/>
          <a:lstStyle/>
          <a:p>
            <a:pPr marL="0" indent="0">
              <a:buNone/>
            </a:pPr>
            <a:endParaRPr lang="en-US" dirty="0"/>
          </a:p>
          <a:p>
            <a:pPr marL="0" indent="0">
              <a:buNone/>
            </a:pPr>
            <a:r>
              <a:rPr lang="en-US" dirty="0"/>
              <a:t>There are two forms of tutorials</a:t>
            </a:r>
          </a:p>
          <a:p>
            <a:pPr marL="0" indent="0">
              <a:buNone/>
            </a:pPr>
            <a:endParaRPr lang="en-US" dirty="0"/>
          </a:p>
          <a:p>
            <a:pPr marL="514350" indent="-514350">
              <a:buAutoNum type="arabicPeriod"/>
            </a:pPr>
            <a:r>
              <a:rPr lang="en-US" dirty="0"/>
              <a:t>Tutorial schedule </a:t>
            </a:r>
          </a:p>
          <a:p>
            <a:pPr marL="514350" indent="-514350">
              <a:buAutoNum type="arabicPeriod"/>
            </a:pPr>
            <a:r>
              <a:rPr lang="en-US" dirty="0"/>
              <a:t>Tutorial meetings</a:t>
            </a:r>
          </a:p>
        </p:txBody>
      </p:sp>
    </p:spTree>
    <p:extLst>
      <p:ext uri="{BB962C8B-B14F-4D97-AF65-F5344CB8AC3E}">
        <p14:creationId xmlns:p14="http://schemas.microsoft.com/office/powerpoint/2010/main" val="2588368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chemeClr val="tx2">
                    <a:lumMod val="75000"/>
                  </a:schemeClr>
                </a:solidFill>
              </a:rPr>
              <a:t>FUNCTIONS OF THE TUTORIAL</a:t>
            </a:r>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
            </a:pPr>
            <a:r>
              <a:rPr lang="en-US" dirty="0"/>
              <a:t>To establish a personal link</a:t>
            </a:r>
          </a:p>
          <a:p>
            <a:pPr>
              <a:buFont typeface="Wingdings" pitchFamily="2" charset="2"/>
              <a:buChar char="§"/>
            </a:pPr>
            <a:r>
              <a:rPr lang="en-US" dirty="0"/>
              <a:t>To offer individual help</a:t>
            </a:r>
          </a:p>
          <a:p>
            <a:pPr>
              <a:buFont typeface="Wingdings" pitchFamily="2" charset="2"/>
              <a:buChar char="§"/>
            </a:pPr>
            <a:r>
              <a:rPr lang="en-US" dirty="0"/>
              <a:t>To allow the learners to interact</a:t>
            </a:r>
          </a:p>
          <a:p>
            <a:pPr>
              <a:buFont typeface="Wingdings" pitchFamily="2" charset="2"/>
              <a:buChar char="§"/>
            </a:pPr>
            <a:r>
              <a:rPr lang="en-US" dirty="0"/>
              <a:t>To give psychological boost</a:t>
            </a:r>
          </a:p>
          <a:p>
            <a:pPr>
              <a:buFont typeface="Wingdings" pitchFamily="2" charset="2"/>
              <a:buChar char="§"/>
            </a:pPr>
            <a:r>
              <a:rPr lang="en-US" dirty="0"/>
              <a:t>To provide practical experience</a:t>
            </a:r>
          </a:p>
          <a:p>
            <a:pPr>
              <a:buFont typeface="Wingdings" pitchFamily="2" charset="2"/>
              <a:buChar char="§"/>
            </a:pPr>
            <a:r>
              <a:rPr lang="en-US" dirty="0"/>
              <a:t>To provide opportunity for written work</a:t>
            </a:r>
          </a:p>
          <a:p>
            <a:pPr>
              <a:buFont typeface="Wingdings" pitchFamily="2" charset="2"/>
              <a:buChar char="§"/>
            </a:pPr>
            <a:r>
              <a:rPr lang="en-US" dirty="0"/>
              <a:t>To help students to work confidently when on their own.</a:t>
            </a:r>
          </a:p>
          <a:p>
            <a:pPr>
              <a:buFont typeface="Wingdings" pitchFamily="2" charset="2"/>
              <a:buChar char="§"/>
            </a:pPr>
            <a:r>
              <a:rPr lang="en-US" dirty="0"/>
              <a:t>To encourage students to work independently</a:t>
            </a:r>
          </a:p>
          <a:p>
            <a:pPr>
              <a:buFont typeface="Wingdings" pitchFamily="2" charset="2"/>
              <a:buChar char="§"/>
            </a:pPr>
            <a:r>
              <a:rPr lang="en-US" dirty="0"/>
              <a:t>To form self-help group</a:t>
            </a:r>
          </a:p>
        </p:txBody>
      </p:sp>
    </p:spTree>
    <p:extLst>
      <p:ext uri="{BB962C8B-B14F-4D97-AF65-F5344CB8AC3E}">
        <p14:creationId xmlns:p14="http://schemas.microsoft.com/office/powerpoint/2010/main" val="1099531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 calcmode="lin" valueType="num">
                                      <p:cBhvr additive="base">
                                        <p:cTn id="6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Tutorial at AIOU: </a:t>
            </a:r>
          </a:p>
        </p:txBody>
      </p:sp>
      <p:sp>
        <p:nvSpPr>
          <p:cNvPr id="3" name="Content Placeholder 2"/>
          <p:cNvSpPr>
            <a:spLocks noGrp="1"/>
          </p:cNvSpPr>
          <p:nvPr>
            <p:ph idx="1"/>
          </p:nvPr>
        </p:nvSpPr>
        <p:spPr>
          <a:xfrm>
            <a:off x="457200" y="1219200"/>
            <a:ext cx="8229600" cy="4906963"/>
          </a:xfrm>
        </p:spPr>
        <p:txBody>
          <a:bodyPr>
            <a:normAutofit/>
          </a:bodyPr>
          <a:lstStyle/>
          <a:p>
            <a:r>
              <a:rPr lang="en-US" dirty="0"/>
              <a:t>AIOU has a strong system of tutorials. </a:t>
            </a:r>
          </a:p>
          <a:p>
            <a:r>
              <a:rPr lang="en-US" dirty="0"/>
              <a:t>During the semester, part-time tutors are appointed throughout the country out of the roster of qualified experts in each field available within the concerned region.</a:t>
            </a:r>
          </a:p>
          <a:p>
            <a:r>
              <a:rPr lang="en-US" dirty="0"/>
              <a:t> Thus, a group of 30 students is assigned to a teacher/expert (tutor) who is weekly meetings remains in the designated study Centre for 1 to 2 hours for face-to-face guidance. </a:t>
            </a:r>
          </a:p>
          <a:p>
            <a:endParaRPr lang="en-US" dirty="0"/>
          </a:p>
        </p:txBody>
      </p:sp>
    </p:spTree>
    <p:extLst>
      <p:ext uri="{BB962C8B-B14F-4D97-AF65-F5344CB8AC3E}">
        <p14:creationId xmlns:p14="http://schemas.microsoft.com/office/powerpoint/2010/main" val="4178498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TotalTime>
  <Words>1220</Words>
  <Application>Microsoft Office PowerPoint</Application>
  <PresentationFormat>On-screen Show (4:3)</PresentationFormat>
  <Paragraphs>100</Paragraphs>
  <Slides>21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Angsana New</vt:lpstr>
      <vt:lpstr>Arial</vt:lpstr>
      <vt:lpstr>Calibri</vt:lpstr>
      <vt:lpstr>Centaur</vt:lpstr>
      <vt:lpstr>Wingdings</vt:lpstr>
      <vt:lpstr>Office Theme</vt:lpstr>
      <vt:lpstr>PowerPoint Presentation</vt:lpstr>
      <vt:lpstr>Successful tutorials do not just happen; these are planned. </vt:lpstr>
      <vt:lpstr>Definition Of Tutorial :</vt:lpstr>
      <vt:lpstr>PowerPoint Presentation</vt:lpstr>
      <vt:lpstr>PowerPoint Presentation</vt:lpstr>
      <vt:lpstr>PowerPoint Presentation</vt:lpstr>
      <vt:lpstr>Forms of Tutorials</vt:lpstr>
      <vt:lpstr>FUNCTIONS OF THE TUTORIAL</vt:lpstr>
      <vt:lpstr>Tutorial at AIOU: </vt:lpstr>
      <vt:lpstr>PowerPoint Presentation</vt:lpstr>
      <vt:lpstr>Students’ reasons for attending tutorials:</vt:lpstr>
      <vt:lpstr>Selection of Tutor for Tutorials:</vt:lpstr>
      <vt:lpstr>Tutorial classes:</vt:lpstr>
      <vt:lpstr>PREPARATION AND CONDUCT OF TUTORIAL - PRELIMINARY DIRECTIONS FOR THE TUTOR</vt:lpstr>
      <vt:lpstr>PowerPoint Presentation</vt:lpstr>
      <vt:lpstr>TUTORIAL ACTIVITIES - PREPARATION</vt:lpstr>
      <vt:lpstr>TUTORIAL ACTIVITIES : DURING THE TUTORIAL</vt:lpstr>
      <vt:lpstr>TUTORIAL ACTIVITIES : ENDING THE TUTORIAL</vt:lpstr>
      <vt:lpstr>Advantages of Tutorials:</vt:lpstr>
      <vt:lpstr>Disadvantages: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Successful tutorials do not just happen; these are planned.</dc:title>
  <dc:creator>GAMING</dc:creator>
  <cp:lastModifiedBy>hina kaynat</cp:lastModifiedBy>
  <cp:revision>31</cp:revision>
  <dcterms:created xsi:type="dcterms:W3CDTF">2016-05-05T04:35:07Z</dcterms:created>
  <dcterms:modified xsi:type="dcterms:W3CDTF">2020-04-02T07:25:51Z</dcterms:modified>
</cp:coreProperties>
</file>